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Bold" charset="1" panose="00000800000000000000"/>
      <p:regular r:id="rId23"/>
    </p:embeddedFont>
    <p:embeddedFont>
      <p:font typeface="Open Sans Bold" charset="1" panose="020B0806030504020204"/>
      <p:regular r:id="rId24"/>
    </p:embeddedFont>
    <p:embeddedFont>
      <p:font typeface="Proxima Nova" charset="1" panose="02000506030000020004"/>
      <p:regular r:id="rId25"/>
    </p:embeddedFont>
    <p:embeddedFont>
      <p:font typeface="Montserrat" charset="1" panose="00000500000000000000"/>
      <p:regular r:id="rId26"/>
    </p:embeddedFont>
    <p:embeddedFont>
      <p:font typeface="Arial Bold" charset="1" panose="020B0802020202020204"/>
      <p:regular r:id="rId27"/>
    </p:embeddedFont>
    <p:embeddedFont>
      <p:font typeface="Arial" charset="1" panose="020B0502020202020204"/>
      <p:regular r:id="rId28"/>
    </p:embeddedFont>
    <p:embeddedFont>
      <p:font typeface="Heading Now 61-68 Bold" charset="1" panose="00000000000000000000"/>
      <p:regular r:id="rId29"/>
    </p:embeddedFont>
    <p:embeddedFont>
      <p:font typeface="Be Vietnam Ultra-Bold" charset="1" panose="00000900000000000000"/>
      <p:regular r:id="rId30"/>
    </p:embeddedFont>
    <p:embeddedFont>
      <p:font typeface="Be Vietnam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8.jpeg" Type="http://schemas.openxmlformats.org/officeDocument/2006/relationships/image"/><Relationship Id="rId7" Target="../media/image2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jpeg" Type="http://schemas.openxmlformats.org/officeDocument/2006/relationships/image"/><Relationship Id="rId8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824386" y="-1349725"/>
            <a:ext cx="16230600" cy="12986450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387278" y="2654578"/>
            <a:ext cx="5462931" cy="4977843"/>
            <a:chOff x="0" y="0"/>
            <a:chExt cx="7283908" cy="663712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3509" t="0" r="13509" b="0"/>
            <a:stretch>
              <a:fillRect/>
            </a:stretch>
          </p:blipFill>
          <p:spPr>
            <a:xfrm flipH="false" flipV="false">
              <a:off x="0" y="0"/>
              <a:ext cx="7283908" cy="6637125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4510719" y="2654578"/>
            <a:ext cx="5462931" cy="4977843"/>
            <a:chOff x="0" y="0"/>
            <a:chExt cx="7283908" cy="663712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20248" t="0" r="20248" b="0"/>
            <a:stretch>
              <a:fillRect/>
            </a:stretch>
          </p:blipFill>
          <p:spPr>
            <a:xfrm flipH="false" flipV="false">
              <a:off x="0" y="0"/>
              <a:ext cx="7283908" cy="6637125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rot="0">
            <a:off x="1408867" y="9258300"/>
            <a:ext cx="7971213" cy="0"/>
          </a:xfrm>
          <a:prstGeom prst="line">
            <a:avLst/>
          </a:prstGeom>
          <a:ln cap="rnd" w="19050">
            <a:solidFill>
              <a:srgbClr val="4C647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1002232" y="-2151784"/>
            <a:ext cx="5246370" cy="524637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08867" y="9114010"/>
            <a:ext cx="1326457" cy="331614"/>
          </a:xfrm>
          <a:custGeom>
            <a:avLst/>
            <a:gdLst/>
            <a:ahLst/>
            <a:cxnLst/>
            <a:rect r="r" b="b" t="t" l="l"/>
            <a:pathLst>
              <a:path h="331614" w="1326457">
                <a:moveTo>
                  <a:pt x="0" y="0"/>
                </a:moveTo>
                <a:lnTo>
                  <a:pt x="1326457" y="0"/>
                </a:lnTo>
                <a:lnTo>
                  <a:pt x="1326457" y="331615"/>
                </a:lnTo>
                <a:lnTo>
                  <a:pt x="0" y="331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3686" y="3561311"/>
            <a:ext cx="7860314" cy="205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8"/>
              </a:lnSpc>
            </a:pPr>
            <a:r>
              <a:rPr lang="en-US" b="true" sz="8008" spc="-760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QUẢN LÝ KHO LAPTOP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8867" y="5839405"/>
            <a:ext cx="478601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005EA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PBL1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3686" y="2167888"/>
            <a:ext cx="2640049" cy="87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9"/>
              </a:lnSpc>
              <a:spcBef>
                <a:spcPct val="0"/>
              </a:spcBef>
            </a:pPr>
            <a:r>
              <a:rPr lang="en-US" b="true" sz="5177" spc="-49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12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653988" y="-4821969"/>
            <a:ext cx="22909020" cy="7824204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7019306" y="-790985"/>
            <a:ext cx="2537389" cy="253738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647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00522" y="862893"/>
            <a:ext cx="10908417" cy="331614"/>
            <a:chOff x="0" y="0"/>
            <a:chExt cx="14544557" cy="442152"/>
          </a:xfrm>
        </p:grpSpPr>
        <p:sp>
          <p:nvSpPr>
            <p:cNvPr name="AutoShape 6" id="6"/>
            <p:cNvSpPr/>
            <p:nvPr/>
          </p:nvSpPr>
          <p:spPr>
            <a:xfrm rot="0">
              <a:off x="0" y="192386"/>
              <a:ext cx="14544557" cy="0"/>
            </a:xfrm>
            <a:prstGeom prst="line">
              <a:avLst/>
            </a:prstGeom>
            <a:ln cap="rnd" w="25400">
              <a:solidFill>
                <a:srgbClr val="4C647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8610" cy="442152"/>
            </a:xfrm>
            <a:custGeom>
              <a:avLst/>
              <a:gdLst/>
              <a:ahLst/>
              <a:cxnLst/>
              <a:rect r="r" b="b" t="t" l="l"/>
              <a:pathLst>
                <a:path h="442152" w="1768610">
                  <a:moveTo>
                    <a:pt x="0" y="0"/>
                  </a:moveTo>
                  <a:lnTo>
                    <a:pt x="1768610" y="0"/>
                  </a:lnTo>
                  <a:lnTo>
                    <a:pt x="1768610" y="442152"/>
                  </a:lnTo>
                  <a:lnTo>
                    <a:pt x="0" y="44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94485" y="8001557"/>
            <a:ext cx="5246370" cy="524637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1700016">
            <a:off x="-2143756" y="8704338"/>
            <a:ext cx="7315200" cy="2380765"/>
          </a:xfrm>
          <a:custGeom>
            <a:avLst/>
            <a:gdLst/>
            <a:ahLst/>
            <a:cxnLst/>
            <a:rect r="r" b="b" t="t" l="l"/>
            <a:pathLst>
              <a:path h="2380765" w="7315200">
                <a:moveTo>
                  <a:pt x="0" y="0"/>
                </a:moveTo>
                <a:lnTo>
                  <a:pt x="7315200" y="0"/>
                </a:lnTo>
                <a:lnTo>
                  <a:pt x="7315200" y="2380765"/>
                </a:lnTo>
                <a:lnTo>
                  <a:pt x="0" y="2380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8633" y="4036838"/>
            <a:ext cx="11301259" cy="1525670"/>
          </a:xfrm>
          <a:custGeom>
            <a:avLst/>
            <a:gdLst/>
            <a:ahLst/>
            <a:cxnLst/>
            <a:rect r="r" b="b" t="t" l="l"/>
            <a:pathLst>
              <a:path h="1525670" w="11301259">
                <a:moveTo>
                  <a:pt x="0" y="0"/>
                </a:moveTo>
                <a:lnTo>
                  <a:pt x="11301259" y="0"/>
                </a:lnTo>
                <a:lnTo>
                  <a:pt x="11301259" y="1525670"/>
                </a:lnTo>
                <a:lnTo>
                  <a:pt x="0" y="1525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17224" y="7326907"/>
            <a:ext cx="11147147" cy="1438290"/>
          </a:xfrm>
          <a:custGeom>
            <a:avLst/>
            <a:gdLst/>
            <a:ahLst/>
            <a:cxnLst/>
            <a:rect r="r" b="b" t="t" l="l"/>
            <a:pathLst>
              <a:path h="1438290" w="11147147">
                <a:moveTo>
                  <a:pt x="0" y="0"/>
                </a:moveTo>
                <a:lnTo>
                  <a:pt x="11147147" y="0"/>
                </a:lnTo>
                <a:lnTo>
                  <a:pt x="11147147" y="1438290"/>
                </a:lnTo>
                <a:lnTo>
                  <a:pt x="0" y="1438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11" t="0" r="-161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7198" y="620585"/>
            <a:ext cx="9842047" cy="186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4"/>
              </a:lnSpc>
            </a:pPr>
            <a:r>
              <a:rPr lang="en-US" b="true" sz="7307" spc="-6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HÌNH ẢNH MINH CHỨNG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8794" y="5793187"/>
            <a:ext cx="10180936" cy="6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4"/>
              </a:lnSpc>
              <a:spcBef>
                <a:spcPct val="0"/>
              </a:spcBef>
            </a:pPr>
            <a:r>
              <a:rPr lang="en-US" b="true" sz="3610" spc="-342">
                <a:solidFill>
                  <a:srgbClr val="1D35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DỮ LIỆ</a:t>
            </a:r>
            <a:r>
              <a:rPr lang="en-US" b="true" sz="3610" spc="-342">
                <a:solidFill>
                  <a:srgbClr val="1D35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 TỒN KHO ĐƯỢC GHI VÀO LAPTOP_DATA.TXT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45506" y="9182100"/>
            <a:ext cx="13617675" cy="60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  <a:spcBef>
                <a:spcPct val="0"/>
              </a:spcBef>
            </a:pPr>
            <a:r>
              <a:rPr lang="en-US" b="true" sz="3510" spc="-33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LỊCH SỬ GIA</a:t>
            </a:r>
            <a:r>
              <a:rPr lang="en-US" b="true" sz="3510" spc="-33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DỊCH (CÓ TIMESTAMP) LƯU VÀO LICHSUGIAODICH.TXT</a:t>
            </a:r>
            <a:r>
              <a:rPr lang="en-US" sz="3510" spc="-3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653988" y="-4821969"/>
            <a:ext cx="22909020" cy="7824204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7019306" y="-790985"/>
            <a:ext cx="2537389" cy="253738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647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00522" y="862893"/>
            <a:ext cx="10908417" cy="331614"/>
            <a:chOff x="0" y="0"/>
            <a:chExt cx="14544557" cy="442152"/>
          </a:xfrm>
        </p:grpSpPr>
        <p:sp>
          <p:nvSpPr>
            <p:cNvPr name="AutoShape 6" id="6"/>
            <p:cNvSpPr/>
            <p:nvPr/>
          </p:nvSpPr>
          <p:spPr>
            <a:xfrm rot="0">
              <a:off x="0" y="192386"/>
              <a:ext cx="14544557" cy="0"/>
            </a:xfrm>
            <a:prstGeom prst="line">
              <a:avLst/>
            </a:prstGeom>
            <a:ln cap="rnd" w="25400">
              <a:solidFill>
                <a:srgbClr val="4C647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8610" cy="442152"/>
            </a:xfrm>
            <a:custGeom>
              <a:avLst/>
              <a:gdLst/>
              <a:ahLst/>
              <a:cxnLst/>
              <a:rect r="r" b="b" t="t" l="l"/>
              <a:pathLst>
                <a:path h="442152" w="1768610">
                  <a:moveTo>
                    <a:pt x="0" y="0"/>
                  </a:moveTo>
                  <a:lnTo>
                    <a:pt x="1768610" y="0"/>
                  </a:lnTo>
                  <a:lnTo>
                    <a:pt x="1768610" y="442152"/>
                  </a:lnTo>
                  <a:lnTo>
                    <a:pt x="0" y="44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94485" y="8001557"/>
            <a:ext cx="5246370" cy="524637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1700016">
            <a:off x="-2143756" y="8704338"/>
            <a:ext cx="7315200" cy="2380765"/>
          </a:xfrm>
          <a:custGeom>
            <a:avLst/>
            <a:gdLst/>
            <a:ahLst/>
            <a:cxnLst/>
            <a:rect r="r" b="b" t="t" l="l"/>
            <a:pathLst>
              <a:path h="2380765" w="7315200">
                <a:moveTo>
                  <a:pt x="0" y="0"/>
                </a:moveTo>
                <a:lnTo>
                  <a:pt x="7315200" y="0"/>
                </a:lnTo>
                <a:lnTo>
                  <a:pt x="7315200" y="2380765"/>
                </a:lnTo>
                <a:lnTo>
                  <a:pt x="0" y="2380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08690" y="6802753"/>
            <a:ext cx="6838712" cy="2289482"/>
          </a:xfrm>
          <a:custGeom>
            <a:avLst/>
            <a:gdLst/>
            <a:ahLst/>
            <a:cxnLst/>
            <a:rect r="r" b="b" t="t" l="l"/>
            <a:pathLst>
              <a:path h="2289482" w="6838712">
                <a:moveTo>
                  <a:pt x="0" y="0"/>
                </a:moveTo>
                <a:lnTo>
                  <a:pt x="6838713" y="0"/>
                </a:lnTo>
                <a:lnTo>
                  <a:pt x="6838713" y="2289482"/>
                </a:lnTo>
                <a:lnTo>
                  <a:pt x="0" y="228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38918" y="3983334"/>
            <a:ext cx="9291928" cy="2383935"/>
          </a:xfrm>
          <a:custGeom>
            <a:avLst/>
            <a:gdLst/>
            <a:ahLst/>
            <a:cxnLst/>
            <a:rect r="r" b="b" t="t" l="l"/>
            <a:pathLst>
              <a:path h="2383935" w="9291928">
                <a:moveTo>
                  <a:pt x="0" y="0"/>
                </a:moveTo>
                <a:lnTo>
                  <a:pt x="9291928" y="0"/>
                </a:lnTo>
                <a:lnTo>
                  <a:pt x="9291928" y="2383935"/>
                </a:lnTo>
                <a:lnTo>
                  <a:pt x="0" y="2383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7198" y="620585"/>
            <a:ext cx="9842047" cy="186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4"/>
              </a:lnSpc>
            </a:pPr>
            <a:r>
              <a:rPr lang="en-US" b="true" sz="7307" spc="-6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HÌNH ẢNH MINH CHỨNG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58671" y="9366667"/>
            <a:ext cx="11144350" cy="52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b="true" sz="3210" spc="-30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</a:t>
            </a:r>
            <a:r>
              <a:rPr lang="en-US" b="true" sz="3210" spc="-30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Ó KIỂM TRA VỀ MÃ VÀ SỐ LƯỢNG KHI XUẤT VÀ NHẬP KHO: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653988" y="-4821969"/>
            <a:ext cx="22909020" cy="7824204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7019306" y="-790985"/>
            <a:ext cx="2537389" cy="253738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647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00522" y="862893"/>
            <a:ext cx="10908417" cy="331614"/>
            <a:chOff x="0" y="0"/>
            <a:chExt cx="14544557" cy="442152"/>
          </a:xfrm>
        </p:grpSpPr>
        <p:sp>
          <p:nvSpPr>
            <p:cNvPr name="AutoShape 6" id="6"/>
            <p:cNvSpPr/>
            <p:nvPr/>
          </p:nvSpPr>
          <p:spPr>
            <a:xfrm rot="0">
              <a:off x="0" y="192386"/>
              <a:ext cx="14544557" cy="0"/>
            </a:xfrm>
            <a:prstGeom prst="line">
              <a:avLst/>
            </a:prstGeom>
            <a:ln cap="rnd" w="25400">
              <a:solidFill>
                <a:srgbClr val="4C647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8610" cy="442152"/>
            </a:xfrm>
            <a:custGeom>
              <a:avLst/>
              <a:gdLst/>
              <a:ahLst/>
              <a:cxnLst/>
              <a:rect r="r" b="b" t="t" l="l"/>
              <a:pathLst>
                <a:path h="442152" w="1768610">
                  <a:moveTo>
                    <a:pt x="0" y="0"/>
                  </a:moveTo>
                  <a:lnTo>
                    <a:pt x="1768610" y="0"/>
                  </a:lnTo>
                  <a:lnTo>
                    <a:pt x="1768610" y="442152"/>
                  </a:lnTo>
                  <a:lnTo>
                    <a:pt x="0" y="44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94485" y="8001557"/>
            <a:ext cx="5246370" cy="524637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1700016">
            <a:off x="-2143756" y="8704338"/>
            <a:ext cx="7315200" cy="2380765"/>
          </a:xfrm>
          <a:custGeom>
            <a:avLst/>
            <a:gdLst/>
            <a:ahLst/>
            <a:cxnLst/>
            <a:rect r="r" b="b" t="t" l="l"/>
            <a:pathLst>
              <a:path h="2380765" w="7315200">
                <a:moveTo>
                  <a:pt x="0" y="0"/>
                </a:moveTo>
                <a:lnTo>
                  <a:pt x="7315200" y="0"/>
                </a:lnTo>
                <a:lnTo>
                  <a:pt x="7315200" y="2380765"/>
                </a:lnTo>
                <a:lnTo>
                  <a:pt x="0" y="2380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6782" y="4093178"/>
            <a:ext cx="9313545" cy="2237884"/>
          </a:xfrm>
          <a:custGeom>
            <a:avLst/>
            <a:gdLst/>
            <a:ahLst/>
            <a:cxnLst/>
            <a:rect r="r" b="b" t="t" l="l"/>
            <a:pathLst>
              <a:path h="2237884" w="9313545">
                <a:moveTo>
                  <a:pt x="0" y="0"/>
                </a:moveTo>
                <a:lnTo>
                  <a:pt x="9313545" y="0"/>
                </a:lnTo>
                <a:lnTo>
                  <a:pt x="9313545" y="2237883"/>
                </a:lnTo>
                <a:lnTo>
                  <a:pt x="0" y="2237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26820" y="6885390"/>
            <a:ext cx="7468456" cy="1974574"/>
          </a:xfrm>
          <a:custGeom>
            <a:avLst/>
            <a:gdLst/>
            <a:ahLst/>
            <a:cxnLst/>
            <a:rect r="r" b="b" t="t" l="l"/>
            <a:pathLst>
              <a:path h="1974574" w="7468456">
                <a:moveTo>
                  <a:pt x="0" y="0"/>
                </a:moveTo>
                <a:lnTo>
                  <a:pt x="7468456" y="0"/>
                </a:lnTo>
                <a:lnTo>
                  <a:pt x="7468456" y="1974574"/>
                </a:lnTo>
                <a:lnTo>
                  <a:pt x="0" y="1974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7198" y="620585"/>
            <a:ext cx="9842047" cy="186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4"/>
              </a:lnSpc>
            </a:pPr>
            <a:r>
              <a:rPr lang="en-US" b="true" sz="7307" spc="-6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HÌNH ẢNH MINH CHỨNG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24831" y="9366667"/>
            <a:ext cx="212030" cy="5585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</a:pPr>
          </a:p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sz="3210" spc="-30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26820" y="9201150"/>
            <a:ext cx="5736876" cy="51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b="true" sz="3059" spc="-29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SỬA VÀ XÓA SẢN PHẨM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189911" y="-3097524"/>
            <a:ext cx="5032735" cy="5246399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75649" y="447389"/>
            <a:ext cx="1869533" cy="2065620"/>
            <a:chOff x="0" y="0"/>
            <a:chExt cx="2492711" cy="27541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9849" t="0" r="19849" b="0"/>
            <a:stretch>
              <a:fillRect/>
            </a:stretch>
          </p:blipFill>
          <p:spPr>
            <a:xfrm flipH="false" flipV="false">
              <a:off x="0" y="0"/>
              <a:ext cx="2492711" cy="2754159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246491" y="798798"/>
            <a:ext cx="7908676" cy="81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8"/>
              </a:lnSpc>
            </a:pPr>
            <a:r>
              <a:rPr lang="en-US" b="true" sz="6210" spc="-589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📑 PHỤ LỤC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65792" y="2148875"/>
            <a:ext cx="13579547" cy="587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11"/>
              </a:lnSpc>
            </a:pPr>
            <a:r>
              <a:rPr lang="en-US" sz="4803" spc="-21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🔹 1. Lớp Laptop – Quản lý thông tin laptop</a:t>
            </a:r>
          </a:p>
          <a:p>
            <a:pPr algn="just" marL="1036983" indent="-518491" lvl="1">
              <a:lnSpc>
                <a:spcPts val="5811"/>
              </a:lnSpc>
              <a:buFont typeface="Arial"/>
              <a:buChar char="•"/>
            </a:pPr>
            <a:r>
              <a:rPr lang="en-US" sz="4803" spc="-21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Thuộc tính: mã, hãng, tên, card đồ họa, chất liệu, CPU, RAM, khối lượng, giá.</a:t>
            </a:r>
          </a:p>
          <a:p>
            <a:pPr algn="just" marL="1036983" indent="-518491" lvl="1">
              <a:lnSpc>
                <a:spcPts val="5811"/>
              </a:lnSpc>
              <a:buFont typeface="Arial"/>
              <a:buChar char="•"/>
            </a:pPr>
            <a:r>
              <a:rPr lang="en-US" sz="4803" spc="-21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Phương thức:</a:t>
            </a:r>
          </a:p>
          <a:p>
            <a:pPr algn="just" marL="2073965" indent="-691322" lvl="2">
              <a:lnSpc>
                <a:spcPts val="5811"/>
              </a:lnSpc>
              <a:buFont typeface="Arial"/>
              <a:buChar char="⚬"/>
            </a:pPr>
            <a:r>
              <a:rPr lang="en-US" sz="4803" spc="-21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nhap(): Nhập thông tin laptop.</a:t>
            </a:r>
          </a:p>
          <a:p>
            <a:pPr algn="just" marL="2073965" indent="-691322" lvl="2">
              <a:lnSpc>
                <a:spcPts val="5811"/>
              </a:lnSpc>
              <a:buFont typeface="Arial"/>
              <a:buChar char="⚬"/>
            </a:pPr>
            <a:r>
              <a:rPr lang="en-US" sz="4803" spc="-21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hienthithongtin(): Hiển thị chi tiết.</a:t>
            </a:r>
          </a:p>
          <a:p>
            <a:pPr algn="just" marL="2073965" indent="-691322" lvl="2">
              <a:lnSpc>
                <a:spcPts val="5811"/>
              </a:lnSpc>
              <a:buFont typeface="Arial"/>
              <a:buChar char="⚬"/>
            </a:pPr>
            <a:r>
              <a:rPr lang="en-US" sz="4803" spc="-21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Getter và Setter các thuộc tính.</a:t>
            </a:r>
          </a:p>
          <a:p>
            <a:pPr algn="just">
              <a:lnSpc>
                <a:spcPts val="5811"/>
              </a:lnSpc>
            </a:pPr>
          </a:p>
        </p:txBody>
      </p:sp>
      <p:sp>
        <p:nvSpPr>
          <p:cNvPr name="AutoShape 7" id="7"/>
          <p:cNvSpPr/>
          <p:nvPr/>
        </p:nvSpPr>
        <p:spPr>
          <a:xfrm rot="0">
            <a:off x="1408867" y="9070975"/>
            <a:ext cx="10908417" cy="0"/>
          </a:xfrm>
          <a:prstGeom prst="line">
            <a:avLst/>
          </a:prstGeom>
          <a:ln cap="rnd" w="19050">
            <a:solidFill>
              <a:srgbClr val="4C647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08867" y="8926686"/>
            <a:ext cx="1326457" cy="331614"/>
          </a:xfrm>
          <a:custGeom>
            <a:avLst/>
            <a:gdLst/>
            <a:ahLst/>
            <a:cxnLst/>
            <a:rect r="r" b="b" t="t" l="l"/>
            <a:pathLst>
              <a:path h="331614" w="1326457">
                <a:moveTo>
                  <a:pt x="0" y="0"/>
                </a:moveTo>
                <a:lnTo>
                  <a:pt x="1326457" y="0"/>
                </a:lnTo>
                <a:lnTo>
                  <a:pt x="1326457" y="331614"/>
                </a:lnTo>
                <a:lnTo>
                  <a:pt x="0" y="33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065824" y="8727753"/>
            <a:ext cx="5246370" cy="5246370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189911" y="-3097524"/>
            <a:ext cx="5032735" cy="5246399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75649" y="447389"/>
            <a:ext cx="1367175" cy="1701486"/>
            <a:chOff x="0" y="0"/>
            <a:chExt cx="1822901" cy="226864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3232" t="0" r="23232" b="0"/>
            <a:stretch>
              <a:fillRect/>
            </a:stretch>
          </p:blipFill>
          <p:spPr>
            <a:xfrm flipH="false" flipV="false">
              <a:off x="0" y="0"/>
              <a:ext cx="1822901" cy="2268648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246491" y="798798"/>
            <a:ext cx="7908676" cy="81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8"/>
              </a:lnSpc>
            </a:pPr>
            <a:r>
              <a:rPr lang="en-US" b="true" sz="6210" spc="-589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📑 PHỤ LỤC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5649" y="2292842"/>
            <a:ext cx="17812351" cy="840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35"/>
              </a:lnSpc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🔹 2. Lớp GiaoDich – Giao dịch trừu tượng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Thuộc tính: loại, mã sản phẩm, số lượng, thời gian.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Phương thức: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thuc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hien() – thuần ảo (dùng đa hình).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hienthithongtin(): Hiển thị thông tin giao dịch.</a:t>
            </a:r>
          </a:p>
          <a:p>
            <a:pPr algn="just">
              <a:lnSpc>
                <a:spcPts val="4735"/>
              </a:lnSpc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🔹 3. Lớp NhapKho – Giao dịch nhập kho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Kế thừa từ GiaoDich.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Liên kết tới KhoLaptop &amp;kho.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Chức năng: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Nhập số lượng lap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top mới hoặc cập nhật số lượng laptop cũ.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Gọi kho.nhapKho() hoặc kho.capnhatsoluong().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Ghi lịch sử giao dịch.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Ghi cập nhật vào file.</a:t>
            </a:r>
          </a:p>
          <a:p>
            <a:pPr algn="just">
              <a:lnSpc>
                <a:spcPts val="473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189911" y="-3097524"/>
            <a:ext cx="5032735" cy="5246399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75649" y="447389"/>
            <a:ext cx="1367175" cy="1701486"/>
            <a:chOff x="0" y="0"/>
            <a:chExt cx="1822901" cy="226864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3232" t="0" r="23232" b="0"/>
            <a:stretch>
              <a:fillRect/>
            </a:stretch>
          </p:blipFill>
          <p:spPr>
            <a:xfrm flipH="false" flipV="false">
              <a:off x="0" y="0"/>
              <a:ext cx="1822901" cy="2268648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246491" y="798798"/>
            <a:ext cx="7908676" cy="81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8"/>
              </a:lnSpc>
            </a:pPr>
            <a:r>
              <a:rPr lang="en-US" b="true" sz="6210" spc="-589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📑 PHỤ LỤC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5649" y="2302367"/>
            <a:ext cx="17812351" cy="8424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3"/>
              </a:lnSpc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🔹 4. Lớp XuatKho – Giao dịch xuất kho</a:t>
            </a:r>
          </a:p>
          <a:p>
            <a:pPr algn="just" marL="801859" indent="-400930" lvl="1">
              <a:lnSpc>
                <a:spcPts val="4493"/>
              </a:lnSpc>
              <a:buFont typeface="Arial"/>
              <a:buChar char="•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Kế thừa từ GiaoDich.</a:t>
            </a:r>
          </a:p>
          <a:p>
            <a:pPr algn="just" marL="801859" indent="-400930" lvl="1">
              <a:lnSpc>
                <a:spcPts val="4493"/>
              </a:lnSpc>
              <a:buFont typeface="Arial"/>
              <a:buChar char="•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Liên kết tới KhoLaptop &amp;kho.</a:t>
            </a:r>
          </a:p>
          <a:p>
            <a:pPr algn="just" marL="801859" indent="-400930" lvl="1">
              <a:lnSpc>
                <a:spcPts val="4493"/>
              </a:lnSpc>
              <a:buFont typeface="Arial"/>
              <a:buChar char="•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hức năng:</a:t>
            </a:r>
          </a:p>
          <a:p>
            <a:pPr algn="just" marL="1603718" indent="-534573" lvl="2">
              <a:lnSpc>
                <a:spcPts val="4493"/>
              </a:lnSpc>
              <a:buFont typeface="Arial"/>
              <a:buChar char="⚬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iểm tra tồn tại và số lượng trước khi xuất.</a:t>
            </a:r>
          </a:p>
          <a:p>
            <a:pPr algn="just" marL="1603718" indent="-534573" lvl="2">
              <a:lnSpc>
                <a:spcPts val="4493"/>
              </a:lnSpc>
              <a:buFont typeface="Arial"/>
              <a:buChar char="⚬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Gọ</a:t>
            </a: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i kho.xuatkho() và ghi lịch sử giao dịch.</a:t>
            </a:r>
          </a:p>
          <a:p>
            <a:pPr algn="just" marL="1603718" indent="-534573" lvl="2">
              <a:lnSpc>
                <a:spcPts val="4493"/>
              </a:lnSpc>
              <a:buFont typeface="Arial"/>
              <a:buChar char="⚬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Ghi file sau khi xuất.</a:t>
            </a:r>
          </a:p>
          <a:p>
            <a:pPr algn="just">
              <a:lnSpc>
                <a:spcPts val="4493"/>
              </a:lnSpc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🔹 5. Lớp KhoLaptop (không hiện trong đoạn nhưng đã sử dụng)</a:t>
            </a:r>
          </a:p>
          <a:p>
            <a:pPr algn="just" marL="801859" indent="-400930" lvl="1">
              <a:lnSpc>
                <a:spcPts val="4493"/>
              </a:lnSpc>
              <a:buFont typeface="Arial"/>
              <a:buChar char="•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Chức năng chính:</a:t>
            </a:r>
          </a:p>
          <a:p>
            <a:pPr algn="just" marL="1603718" indent="-534573" lvl="2">
              <a:lnSpc>
                <a:spcPts val="4493"/>
              </a:lnSpc>
              <a:buFont typeface="Arial"/>
              <a:buChar char="⚬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lý danh sách lap</a:t>
            </a: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top.</a:t>
            </a:r>
          </a:p>
          <a:p>
            <a:pPr algn="just" marL="1603718" indent="-534573" lvl="2">
              <a:lnSpc>
                <a:spcPts val="4493"/>
              </a:lnSpc>
              <a:buFont typeface="Arial"/>
              <a:buChar char="⚬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Thêm, xóa, sửa, tìm kiếm, hiển thị.</a:t>
            </a:r>
          </a:p>
          <a:p>
            <a:pPr algn="just" marL="1603718" indent="-534573" lvl="2">
              <a:lnSpc>
                <a:spcPts val="4493"/>
              </a:lnSpc>
              <a:buFont typeface="Arial"/>
              <a:buChar char="⚬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Xuất – nhập kho: cập nhật số lượng.</a:t>
            </a:r>
          </a:p>
          <a:p>
            <a:pPr algn="just" marL="1603718" indent="-534573" lvl="2">
              <a:lnSpc>
                <a:spcPts val="4493"/>
              </a:lnSpc>
              <a:buFont typeface="Arial"/>
              <a:buChar char="⚬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Quản lý tồn kho bằng unordered_map.</a:t>
            </a:r>
          </a:p>
          <a:p>
            <a:pPr algn="just" marL="1603718" indent="-534573" lvl="2">
              <a:lnSpc>
                <a:spcPts val="4493"/>
              </a:lnSpc>
              <a:buFont typeface="Arial"/>
              <a:buChar char="⚬"/>
            </a:pPr>
            <a:r>
              <a:rPr lang="en-US" sz="3714" spc="-16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Ghi &amp; đọc dữ liệu từ file.</a:t>
            </a:r>
          </a:p>
          <a:p>
            <a:pPr algn="just">
              <a:lnSpc>
                <a:spcPts val="449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189911" y="-3097524"/>
            <a:ext cx="5032735" cy="5246399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-474325"/>
            <a:ext cx="1616918" cy="2012297"/>
            <a:chOff x="0" y="0"/>
            <a:chExt cx="2155890" cy="268306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3232" t="0" r="23232" b="0"/>
            <a:stretch>
              <a:fillRect/>
            </a:stretch>
          </p:blipFill>
          <p:spPr>
            <a:xfrm flipH="false" flipV="false">
              <a:off x="0" y="0"/>
              <a:ext cx="2155890" cy="2683062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246491" y="798798"/>
            <a:ext cx="7908676" cy="81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8"/>
              </a:lnSpc>
            </a:pPr>
            <a:r>
              <a:rPr lang="en-US" b="true" sz="6210" spc="-589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📑 PHỤ LỤC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5649" y="2292842"/>
            <a:ext cx="17812351" cy="840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35"/>
              </a:lnSpc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🔹 6. Các hàm hỗ trợ khác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layThoiGianHeThong(): Lấy thời gian hiện tại.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ghiLichSuGiaoDich(loai, ma, sl): Ghi lịch sử vào file.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hienthilichsu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iaodich(): Đọc và in lịch sử.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donFile(file): Dọn sạch nội dung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file.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nhapsonguyen(ten, bien): Hàm nhập số nguyên có kiểm tra.</a:t>
            </a:r>
          </a:p>
          <a:p>
            <a:pPr algn="just">
              <a:lnSpc>
                <a:spcPts val="4735"/>
              </a:lnSpc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🔹 7. Hàm menu(kho) –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Menu chính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Giao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diện dòng lệnh chính điều hướng: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Nhập kho, xuấ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 kho.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Tìm kiếm, hiển thị, chỉnh sửa, xóa.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Hiể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n thị lịch sử giao dịch.</a:t>
            </a:r>
          </a:p>
          <a:p>
            <a:pPr algn="just" marL="1690076" indent="-563359" lvl="2">
              <a:lnSpc>
                <a:spcPts val="4735"/>
              </a:lnSpc>
              <a:buFont typeface="Arial"/>
              <a:buChar char="⚬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Dọ</a:t>
            </a: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n kho: xóa dữ liệu tạm thời.</a:t>
            </a:r>
          </a:p>
          <a:p>
            <a:pPr algn="just" marL="845038" indent="-422519" lvl="1">
              <a:lnSpc>
                <a:spcPts val="4735"/>
              </a:lnSpc>
              <a:buFont typeface="Arial"/>
              <a:buChar char="•"/>
            </a:pPr>
            <a:r>
              <a:rPr lang="en-US" sz="3914" spc="-172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Sử dụng vector&lt;GiaoDich*&gt; để lưu trữ lịch sử thực thi bằng đa hình.</a:t>
            </a:r>
          </a:p>
          <a:p>
            <a:pPr algn="just">
              <a:lnSpc>
                <a:spcPts val="4735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189911" y="-3097524"/>
            <a:ext cx="5032735" cy="5246399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62875" y="260415"/>
            <a:ext cx="2359897" cy="2700209"/>
            <a:chOff x="0" y="0"/>
            <a:chExt cx="3146530" cy="36002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0885" t="0" r="20885" b="0"/>
            <a:stretch>
              <a:fillRect/>
            </a:stretch>
          </p:blipFill>
          <p:spPr>
            <a:xfrm flipH="false" flipV="false">
              <a:off x="0" y="0"/>
              <a:ext cx="3146530" cy="3600278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246491" y="798798"/>
            <a:ext cx="7908676" cy="81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8"/>
              </a:lnSpc>
            </a:pPr>
            <a:r>
              <a:rPr lang="en-US" b="true" sz="6210" spc="-589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📑 PHỤ LỤC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2096" y="3792730"/>
            <a:ext cx="13745514" cy="29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2"/>
              </a:lnSpc>
            </a:pPr>
            <a:r>
              <a:rPr lang="en-US" sz="4861" spc="-21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🔹 8. Hàm main()</a:t>
            </a:r>
          </a:p>
          <a:p>
            <a:pPr algn="just" marL="1049656" indent="-524828" lvl="1">
              <a:lnSpc>
                <a:spcPts val="5882"/>
              </a:lnSpc>
              <a:buFont typeface="Arial"/>
              <a:buChar char="•"/>
            </a:pPr>
            <a:r>
              <a:rPr lang="en-US" sz="4861" spc="-21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Gọi hàm menu() với đối tượng KhoLaptop.</a:t>
            </a:r>
          </a:p>
          <a:p>
            <a:pPr algn="just" marL="1049656" indent="-524828" lvl="1">
              <a:lnSpc>
                <a:spcPts val="5882"/>
              </a:lnSpc>
              <a:buFont typeface="Arial"/>
              <a:buChar char="•"/>
            </a:pPr>
            <a:r>
              <a:rPr lang="en-US" sz="4861" spc="-21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Xó</a:t>
            </a:r>
            <a:r>
              <a:rPr lang="en-US" sz="4861" spc="-21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a bộ nhớ cấp phát động sau khi thoát.</a:t>
            </a:r>
          </a:p>
          <a:p>
            <a:pPr algn="just">
              <a:lnSpc>
                <a:spcPts val="5882"/>
              </a:lnSpc>
            </a:pPr>
          </a:p>
        </p:txBody>
      </p:sp>
      <p:sp>
        <p:nvSpPr>
          <p:cNvPr name="AutoShape 7" id="7"/>
          <p:cNvSpPr/>
          <p:nvPr/>
        </p:nvSpPr>
        <p:spPr>
          <a:xfrm rot="0">
            <a:off x="1408867" y="9070975"/>
            <a:ext cx="10908417" cy="0"/>
          </a:xfrm>
          <a:prstGeom prst="line">
            <a:avLst/>
          </a:prstGeom>
          <a:ln cap="rnd" w="19050">
            <a:solidFill>
              <a:srgbClr val="4C647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08867" y="8926686"/>
            <a:ext cx="1326457" cy="331614"/>
          </a:xfrm>
          <a:custGeom>
            <a:avLst/>
            <a:gdLst/>
            <a:ahLst/>
            <a:cxnLst/>
            <a:rect r="r" b="b" t="t" l="l"/>
            <a:pathLst>
              <a:path h="331614" w="1326457">
                <a:moveTo>
                  <a:pt x="0" y="0"/>
                </a:moveTo>
                <a:lnTo>
                  <a:pt x="1326457" y="0"/>
                </a:lnTo>
                <a:lnTo>
                  <a:pt x="1326457" y="331614"/>
                </a:lnTo>
                <a:lnTo>
                  <a:pt x="0" y="33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065824" y="8727753"/>
            <a:ext cx="5246370" cy="5246370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050710" y="-1349725"/>
            <a:ext cx="7414031" cy="12986450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2623185" y="-2573255"/>
            <a:ext cx="5246370" cy="5246370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408867" y="9445625"/>
            <a:ext cx="10908417" cy="0"/>
          </a:xfrm>
          <a:prstGeom prst="line">
            <a:avLst/>
          </a:prstGeom>
          <a:ln cap="rnd" w="19050">
            <a:solidFill>
              <a:srgbClr val="C7D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08867" y="9301335"/>
            <a:ext cx="1326457" cy="331614"/>
          </a:xfrm>
          <a:custGeom>
            <a:avLst/>
            <a:gdLst/>
            <a:ahLst/>
            <a:cxnLst/>
            <a:rect r="r" b="b" t="t" l="l"/>
            <a:pathLst>
              <a:path h="331614" w="1326457">
                <a:moveTo>
                  <a:pt x="0" y="0"/>
                </a:moveTo>
                <a:lnTo>
                  <a:pt x="1326457" y="0"/>
                </a:lnTo>
                <a:lnTo>
                  <a:pt x="1326457" y="331614"/>
                </a:lnTo>
                <a:lnTo>
                  <a:pt x="0" y="33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4938" y="3172144"/>
            <a:ext cx="905554" cy="90555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89A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64938" y="5068298"/>
            <a:ext cx="905554" cy="90555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89A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4938" y="7005915"/>
            <a:ext cx="905554" cy="90555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89A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983939" y="3162148"/>
            <a:ext cx="905554" cy="90555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89A5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943431" y="4462532"/>
            <a:ext cx="905554" cy="90555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89A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983939" y="5814092"/>
            <a:ext cx="905554" cy="905554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89A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943431" y="7365104"/>
            <a:ext cx="905554" cy="905554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89A5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037105" y="1559156"/>
            <a:ext cx="8077453" cy="7289902"/>
          </a:xfrm>
          <a:custGeom>
            <a:avLst/>
            <a:gdLst/>
            <a:ahLst/>
            <a:cxnLst/>
            <a:rect r="r" b="b" t="t" l="l"/>
            <a:pathLst>
              <a:path h="7289902" w="8077453">
                <a:moveTo>
                  <a:pt x="0" y="0"/>
                </a:moveTo>
                <a:lnTo>
                  <a:pt x="8077453" y="0"/>
                </a:lnTo>
                <a:lnTo>
                  <a:pt x="8077453" y="7289901"/>
                </a:lnTo>
                <a:lnTo>
                  <a:pt x="0" y="7289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37478" y="1631008"/>
            <a:ext cx="8942502" cy="73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8"/>
              </a:lnSpc>
            </a:pPr>
            <a:r>
              <a:rPr lang="en-US" b="true" sz="5614" spc="-533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 BÁO CÁO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95275" y="3427804"/>
            <a:ext cx="2952463" cy="50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2"/>
              </a:lnSpc>
            </a:pPr>
            <a:r>
              <a:rPr lang="en-US" b="true" sz="3800" spc="-361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TIÊU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32164" y="5144498"/>
            <a:ext cx="2952463" cy="9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2"/>
              </a:lnSpc>
            </a:pPr>
            <a:r>
              <a:rPr lang="en-US" b="true" sz="3800" spc="-361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KẾ CƠ SỞ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75370" y="3402327"/>
            <a:ext cx="3300381" cy="50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2"/>
              </a:lnSpc>
            </a:pPr>
            <a:r>
              <a:rPr lang="en-US" b="true" sz="3800" spc="-361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CHỨC NĂNG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75370" y="4702711"/>
            <a:ext cx="3300381" cy="50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2"/>
              </a:lnSpc>
            </a:pPr>
            <a:r>
              <a:rPr lang="en-US" b="true" sz="3800" spc="-361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CÔNG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95275" y="7007969"/>
            <a:ext cx="3300381" cy="9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2"/>
              </a:lnSpc>
            </a:pPr>
            <a:r>
              <a:rPr lang="en-US" b="true" sz="3800" spc="-361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ĐẠT ĐƯỢC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75370" y="6003094"/>
            <a:ext cx="3300381" cy="50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2"/>
              </a:lnSpc>
            </a:pPr>
            <a:r>
              <a:rPr lang="en-US" b="true" sz="3800" spc="-361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MINH CHỨNG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75370" y="7367158"/>
            <a:ext cx="3300381" cy="9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2"/>
              </a:lnSpc>
            </a:pPr>
            <a:r>
              <a:rPr lang="en-US" b="true" sz="3800" spc="-361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PHỤ LỤC CODE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3334" y="3418279"/>
            <a:ext cx="1108762" cy="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b="true" sz="3470" spc="-5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3334" y="5314433"/>
            <a:ext cx="1108762" cy="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b="true" sz="3470" spc="-5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3334" y="7252050"/>
            <a:ext cx="1108762" cy="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b="true" sz="3470" spc="-5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82335" y="3408283"/>
            <a:ext cx="1108762" cy="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b="true" sz="3470" spc="-5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41827" y="4708667"/>
            <a:ext cx="1108762" cy="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b="true" sz="3470" spc="-5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882335" y="6060227"/>
            <a:ext cx="1108762" cy="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b="true" sz="3470" spc="-5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841827" y="7611239"/>
            <a:ext cx="1108762" cy="45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b="true" sz="3470" spc="-5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23185" y="-2573255"/>
            <a:ext cx="5246370" cy="524637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34084" y="7220132"/>
            <a:ext cx="18556169" cy="4977843"/>
            <a:chOff x="0" y="0"/>
            <a:chExt cx="24741558" cy="663712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27169" r="0" b="27169"/>
            <a:stretch>
              <a:fillRect/>
            </a:stretch>
          </p:blipFill>
          <p:spPr>
            <a:xfrm flipH="false" flipV="false">
              <a:off x="0" y="0"/>
              <a:ext cx="24741558" cy="6637125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1408867" y="1028700"/>
            <a:ext cx="10908417" cy="0"/>
          </a:xfrm>
          <a:prstGeom prst="line">
            <a:avLst/>
          </a:prstGeom>
          <a:ln cap="rnd" w="19050">
            <a:solidFill>
              <a:srgbClr val="4C647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08867" y="884410"/>
            <a:ext cx="1326457" cy="331614"/>
          </a:xfrm>
          <a:custGeom>
            <a:avLst/>
            <a:gdLst/>
            <a:ahLst/>
            <a:cxnLst/>
            <a:rect r="r" b="b" t="t" l="l"/>
            <a:pathLst>
              <a:path h="331614" w="1326457">
                <a:moveTo>
                  <a:pt x="0" y="0"/>
                </a:moveTo>
                <a:lnTo>
                  <a:pt x="1326457" y="0"/>
                </a:lnTo>
                <a:lnTo>
                  <a:pt x="1326457" y="331615"/>
                </a:lnTo>
                <a:lnTo>
                  <a:pt x="0" y="331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9342" y="3726074"/>
            <a:ext cx="5485791" cy="2441098"/>
            <a:chOff x="0" y="0"/>
            <a:chExt cx="7314389" cy="3254798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7314389" cy="3254798"/>
            </a:xfrm>
            <a:prstGeom prst="rect">
              <a:avLst/>
            </a:prstGeom>
            <a:solidFill>
              <a:srgbClr val="7689A5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569404" y="1052587"/>
              <a:ext cx="6175580" cy="1284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30"/>
                </a:lnSpc>
                <a:spcBef>
                  <a:spcPct val="0"/>
                </a:spcBef>
              </a:pPr>
              <a:r>
                <a:rPr lang="en-US" b="true" sz="7000" spc="-364" strike="noStrike" u="non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MỤC TIÊU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26728" y="2278318"/>
            <a:ext cx="9532572" cy="688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sz="3742" spc="-209">
                <a:solidFill>
                  <a:srgbClr val="4C647A"/>
                </a:solidFill>
                <a:latin typeface="Proxima Nova"/>
                <a:ea typeface="Proxima Nova"/>
                <a:cs typeface="Proxima Nova"/>
                <a:sym typeface="Proxima Nova"/>
              </a:rPr>
              <a:t>-Xây dựng hệ thống đơn giản, dễ sử dụng, chạy trên nền tảng console.</a:t>
            </a:r>
          </a:p>
          <a:p>
            <a:pPr algn="l">
              <a:lnSpc>
                <a:spcPts val="4971"/>
              </a:lnSpc>
            </a:pPr>
            <a:r>
              <a:rPr lang="en-US" sz="4042" spc="-226">
                <a:solidFill>
                  <a:srgbClr val="4C647A"/>
                </a:solidFill>
                <a:latin typeface="Proxima Nova"/>
                <a:ea typeface="Proxima Nova"/>
                <a:cs typeface="Proxima Nova"/>
                <a:sym typeface="Proxima Nova"/>
              </a:rPr>
              <a:t>-Tự động hóa việc quản lý kho laptop thay cho việc quản lý thủ công</a:t>
            </a:r>
          </a:p>
          <a:p>
            <a:pPr algn="l">
              <a:lnSpc>
                <a:spcPts val="3704"/>
              </a:lnSpc>
            </a:pPr>
            <a:r>
              <a:rPr lang="en-US" sz="3742" spc="-209">
                <a:solidFill>
                  <a:srgbClr val="4C647A"/>
                </a:solidFill>
                <a:latin typeface="Proxima Nova"/>
                <a:ea typeface="Proxima Nova"/>
                <a:cs typeface="Proxima Nova"/>
                <a:sym typeface="Proxima Nova"/>
              </a:rPr>
              <a:t>-Đảm bảo tính toàn vẹn, chính xác và minh   bạch của dữ liệu.</a:t>
            </a:r>
          </a:p>
          <a:p>
            <a:pPr algn="l">
              <a:lnSpc>
                <a:spcPts val="3704"/>
              </a:lnSpc>
            </a:pPr>
            <a:r>
              <a:rPr lang="en-US" sz="3742" spc="-209">
                <a:solidFill>
                  <a:srgbClr val="4C647A"/>
                </a:solidFill>
                <a:latin typeface="Proxima Nova"/>
                <a:ea typeface="Proxima Nova"/>
                <a:cs typeface="Proxima Nova"/>
                <a:sym typeface="Proxima Nova"/>
              </a:rPr>
              <a:t>-Rèn luyện kỹ năng thiết kế chương trình, sử dụng class, ghi file, xử lý danh sách laptop thực tế.</a:t>
            </a:r>
          </a:p>
          <a:p>
            <a:pPr algn="l">
              <a:lnSpc>
                <a:spcPts val="3704"/>
              </a:lnSpc>
            </a:pPr>
          </a:p>
          <a:p>
            <a:pPr algn="l">
              <a:lnSpc>
                <a:spcPts val="3704"/>
              </a:lnSpc>
            </a:pPr>
          </a:p>
          <a:p>
            <a:pPr algn="l">
              <a:lnSpc>
                <a:spcPts val="3704"/>
              </a:lnSpc>
            </a:pPr>
          </a:p>
          <a:p>
            <a:pPr algn="l">
              <a:lnSpc>
                <a:spcPts val="3704"/>
              </a:lnSpc>
            </a:pPr>
          </a:p>
          <a:p>
            <a:pPr algn="l">
              <a:lnSpc>
                <a:spcPts val="3704"/>
              </a:lnSpc>
            </a:pPr>
          </a:p>
          <a:p>
            <a:pPr algn="l">
              <a:lnSpc>
                <a:spcPts val="370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366103" y="-1349725"/>
            <a:ext cx="7143840" cy="12986450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257682" y="-1508689"/>
            <a:ext cx="2537389" cy="253738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647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398372" y="-2937074"/>
            <a:ext cx="5246370" cy="5246370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212869" y="8739454"/>
            <a:ext cx="5246370" cy="5246370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257682" y="9431249"/>
            <a:ext cx="10908417" cy="331614"/>
            <a:chOff x="0" y="0"/>
            <a:chExt cx="14544557" cy="442152"/>
          </a:xfrm>
        </p:grpSpPr>
        <p:sp>
          <p:nvSpPr>
            <p:cNvPr name="AutoShape 10" id="10"/>
            <p:cNvSpPr/>
            <p:nvPr/>
          </p:nvSpPr>
          <p:spPr>
            <a:xfrm rot="0">
              <a:off x="0" y="192386"/>
              <a:ext cx="14544557" cy="0"/>
            </a:xfrm>
            <a:prstGeom prst="line">
              <a:avLst/>
            </a:prstGeom>
            <a:ln cap="rnd" w="25400">
              <a:solidFill>
                <a:srgbClr val="C7D0D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8610" cy="442152"/>
            </a:xfrm>
            <a:custGeom>
              <a:avLst/>
              <a:gdLst/>
              <a:ahLst/>
              <a:cxnLst/>
              <a:rect r="r" b="b" t="t" l="l"/>
              <a:pathLst>
                <a:path h="442152" w="1768610">
                  <a:moveTo>
                    <a:pt x="0" y="0"/>
                  </a:moveTo>
                  <a:lnTo>
                    <a:pt x="1768610" y="0"/>
                  </a:lnTo>
                  <a:lnTo>
                    <a:pt x="1768610" y="442152"/>
                  </a:lnTo>
                  <a:lnTo>
                    <a:pt x="0" y="44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309296"/>
            <a:ext cx="6457964" cy="5668407"/>
            <a:chOff x="0" y="0"/>
            <a:chExt cx="8610618" cy="7557876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12189" t="0" r="12189" b="0"/>
            <a:stretch>
              <a:fillRect/>
            </a:stretch>
          </p:blipFill>
          <p:spPr>
            <a:xfrm flipH="false" flipV="false">
              <a:off x="0" y="0"/>
              <a:ext cx="8610618" cy="7557876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9059015" y="2274771"/>
            <a:ext cx="5339357" cy="93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b="true" sz="7014" spc="-666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CHỨC NĂNG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6664" y="3705830"/>
            <a:ext cx="10323097" cy="628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5182" indent="-442591" lvl="1">
              <a:lnSpc>
                <a:spcPts val="4960"/>
              </a:lnSpc>
              <a:buFont typeface="Arial"/>
              <a:buChar char="•"/>
            </a:pPr>
            <a:r>
              <a:rPr lang="en-US" sz="4099" spc="-18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Nhập kho: Thêm laptop mới hoặc tăng số lượng laptop đã có.</a:t>
            </a:r>
          </a:p>
          <a:p>
            <a:pPr algn="just" marL="885182" indent="-442591" lvl="1">
              <a:lnSpc>
                <a:spcPts val="4960"/>
              </a:lnSpc>
              <a:buFont typeface="Arial"/>
              <a:buChar char="•"/>
            </a:pPr>
            <a:r>
              <a:rPr lang="en-US" sz="4099" spc="-18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Xuất kho: Kiểm tra số lượng tồn và trừ hao.</a:t>
            </a:r>
          </a:p>
          <a:p>
            <a:pPr algn="just" marL="885182" indent="-442591" lvl="1">
              <a:lnSpc>
                <a:spcPts val="4960"/>
              </a:lnSpc>
              <a:buFont typeface="Arial"/>
              <a:buChar char="•"/>
            </a:pPr>
            <a:r>
              <a:rPr lang="en-US" sz="4099" spc="-18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Tìm kiếm laptop theo mã.</a:t>
            </a:r>
          </a:p>
          <a:p>
            <a:pPr algn="just" marL="885182" indent="-442591" lvl="1">
              <a:lnSpc>
                <a:spcPts val="4960"/>
              </a:lnSpc>
              <a:buFont typeface="Arial"/>
              <a:buChar char="•"/>
            </a:pPr>
            <a:r>
              <a:rPr lang="en-US" sz="4099" spc="-18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Chỉnh sửa thông tin, xoá laptop.</a:t>
            </a:r>
          </a:p>
          <a:p>
            <a:pPr algn="just" marL="885182" indent="-442591" lvl="1">
              <a:lnSpc>
                <a:spcPts val="4960"/>
              </a:lnSpc>
              <a:buFont typeface="Arial"/>
              <a:buChar char="•"/>
            </a:pPr>
            <a:r>
              <a:rPr lang="en-US" sz="4099" spc="-18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Xem danh sách toàn kho laptop.</a:t>
            </a:r>
          </a:p>
          <a:p>
            <a:pPr algn="just" marL="885182" indent="-442591" lvl="1">
              <a:lnSpc>
                <a:spcPts val="4960"/>
              </a:lnSpc>
              <a:buFont typeface="Arial"/>
              <a:buChar char="•"/>
            </a:pPr>
            <a:r>
              <a:rPr lang="en-US" sz="4099" spc="-18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Quản lý và xem lịch sử giao dịch.</a:t>
            </a:r>
          </a:p>
          <a:p>
            <a:pPr algn="just" marL="885182" indent="-442591" lvl="1">
              <a:lnSpc>
                <a:spcPts val="4960"/>
              </a:lnSpc>
              <a:buFont typeface="Arial"/>
              <a:buChar char="•"/>
            </a:pPr>
            <a:r>
              <a:rPr lang="en-US" sz="4099" spc="-18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Ghi và đọc dữ liệu từ file.</a:t>
            </a:r>
          </a:p>
          <a:p>
            <a:pPr algn="just">
              <a:lnSpc>
                <a:spcPts val="496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0571" y="-2460113"/>
            <a:ext cx="5246370" cy="524637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16246" y="1497388"/>
            <a:ext cx="7049087" cy="93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b="true" sz="7014" spc="-666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KẾ CƠ SỞ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323702" y="-417990"/>
            <a:ext cx="8964298" cy="12612526"/>
          </a:xfrm>
          <a:custGeom>
            <a:avLst/>
            <a:gdLst/>
            <a:ahLst/>
            <a:cxnLst/>
            <a:rect r="r" b="b" t="t" l="l"/>
            <a:pathLst>
              <a:path h="12612526" w="8964298">
                <a:moveTo>
                  <a:pt x="0" y="0"/>
                </a:moveTo>
                <a:lnTo>
                  <a:pt x="8964298" y="0"/>
                </a:lnTo>
                <a:lnTo>
                  <a:pt x="8964298" y="12612525"/>
                </a:lnTo>
                <a:lnTo>
                  <a:pt x="0" y="12612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16246" y="9153379"/>
            <a:ext cx="10908417" cy="331614"/>
            <a:chOff x="0" y="0"/>
            <a:chExt cx="14544557" cy="442152"/>
          </a:xfrm>
        </p:grpSpPr>
        <p:sp>
          <p:nvSpPr>
            <p:cNvPr name="AutoShape 7" id="7"/>
            <p:cNvSpPr/>
            <p:nvPr/>
          </p:nvSpPr>
          <p:spPr>
            <a:xfrm rot="0">
              <a:off x="0" y="192386"/>
              <a:ext cx="14544557" cy="0"/>
            </a:xfrm>
            <a:prstGeom prst="line">
              <a:avLst/>
            </a:prstGeom>
            <a:ln cap="rnd" w="25400">
              <a:solidFill>
                <a:srgbClr val="4C647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68610" cy="442152"/>
            </a:xfrm>
            <a:custGeom>
              <a:avLst/>
              <a:gdLst/>
              <a:ahLst/>
              <a:cxnLst/>
              <a:rect r="r" b="b" t="t" l="l"/>
              <a:pathLst>
                <a:path h="442152" w="1768610">
                  <a:moveTo>
                    <a:pt x="0" y="0"/>
                  </a:moveTo>
                  <a:lnTo>
                    <a:pt x="1768610" y="0"/>
                  </a:lnTo>
                  <a:lnTo>
                    <a:pt x="1768610" y="442152"/>
                  </a:lnTo>
                  <a:lnTo>
                    <a:pt x="0" y="44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022283" y="1355590"/>
            <a:ext cx="406260" cy="25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Laptop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4475" y="1614720"/>
            <a:ext cx="1056342" cy="151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ma: string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hang: string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ten: string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card: string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chatlieu: string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cpu: string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ram: double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khoiluong: double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soluong: double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gia: double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34475" y="3200753"/>
            <a:ext cx="1692915" cy="195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nhap(): void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hienthithongtin(): virtual void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getHang(): string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getMa():string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getTen(): string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getCard(): string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getChatlieu(): string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getCpu(): string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getSoluong(): double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getGia(): double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getRam(): double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setMa(): void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setsl(): void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53887" y="5541809"/>
            <a:ext cx="541746" cy="25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NhapKho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34090" y="5800929"/>
            <a:ext cx="1056353" cy="53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kho: KhoLaptop&amp; 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ngayNhap: string 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soLuong: int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34090" y="6613837"/>
            <a:ext cx="1808161" cy="43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thuchien() override: void hienthithongtin() override: void getSoLuong(): int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4422" y="7435555"/>
            <a:ext cx="535525" cy="25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GiaoDich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25983" y="7694697"/>
            <a:ext cx="908135" cy="68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loai: string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maSP: string</a:t>
            </a:r>
          </a:p>
          <a:p>
            <a:pPr algn="l">
              <a:lnSpc>
                <a:spcPts val="1883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thoiGian: string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soLuong: int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25983" y="8597729"/>
            <a:ext cx="1795841" cy="16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 hienthithongtin(): virtual void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59210" y="8737270"/>
            <a:ext cx="1348767" cy="16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thuchien(): virtual void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25983" y="8886777"/>
            <a:ext cx="1714767" cy="59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 nhapsonguyen(): void</a:t>
            </a:r>
          </a:p>
          <a:p>
            <a:pPr algn="l">
              <a:lnSpc>
                <a:spcPts val="941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 ghiLichSuGiaoDich ; void</a:t>
            </a:r>
          </a:p>
          <a:p>
            <a:pPr algn="l">
              <a:lnSpc>
                <a:spcPts val="1412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 donFile: void</a:t>
            </a:r>
          </a:p>
          <a:p>
            <a:pPr algn="l">
              <a:lnSpc>
                <a:spcPts val="784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 hienthilichsuGiaodich(): void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03616" y="1355590"/>
            <a:ext cx="643239" cy="25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KhoLaptop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23556" y="1614720"/>
            <a:ext cx="2485805" cy="77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dsLaptop: vector&lt;Laptop&gt; danhMuc: unordered_map&lt;string, Laptop&gt; TonKho: unordered_map&lt;string, int&gt;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23556" y="2443346"/>
            <a:ext cx="1869172" cy="54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ktxuatkho(const string,int): bool</a:t>
            </a:r>
          </a:p>
          <a:p>
            <a:pPr algn="l">
              <a:lnSpc>
                <a:spcPts val="1727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nhapKho(): void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83819" y="2961618"/>
            <a:ext cx="1802929" cy="199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3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capnhatsoluong():void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getTonKho(): int</a:t>
            </a:r>
          </a:p>
          <a:p>
            <a:pPr algn="l">
              <a:lnSpc>
                <a:spcPts val="1883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ktma(): bool 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themSanPham(): bool</a:t>
            </a:r>
          </a:p>
          <a:p>
            <a:pPr algn="l">
              <a:lnSpc>
                <a:spcPts val="227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getdsLaptop(): vector&lt;Laptop&gt; hienthidanhsach(): void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hienthiLaptop(): void</a:t>
            </a:r>
          </a:p>
          <a:p>
            <a:pPr algn="l">
              <a:lnSpc>
                <a:spcPts val="1726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xoaSanPham(): void</a:t>
            </a:r>
          </a:p>
          <a:p>
            <a:pPr algn="l">
              <a:lnSpc>
                <a:spcPts val="628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donKho(): void</a:t>
            </a:r>
          </a:p>
          <a:p>
            <a:pPr algn="l">
              <a:lnSpc>
                <a:spcPts val="1569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capnhatFile(): void</a:t>
            </a:r>
          </a:p>
          <a:p>
            <a:pPr algn="l">
              <a:lnSpc>
                <a:spcPts val="628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suaSanPham(): void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10245" y="5501521"/>
            <a:ext cx="501154" cy="24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1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XuatKho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79551" y="5750653"/>
            <a:ext cx="1809483" cy="96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2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kho: KhoLaptop&amp; 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ngayXuat: string </a:t>
            </a:r>
          </a:p>
          <a:p>
            <a:pPr algn="l">
              <a:lnSpc>
                <a:spcPts val="2354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thuchien() override: void</a:t>
            </a:r>
          </a:p>
          <a:p>
            <a:pPr algn="l">
              <a:lnSpc>
                <a:spcPts val="470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hienthithongtin() override: void</a:t>
            </a:r>
          </a:p>
          <a:p>
            <a:pPr algn="l">
              <a:lnSpc>
                <a:spcPts val="1883"/>
              </a:lnSpc>
            </a:pPr>
            <a:r>
              <a:rPr lang="en-US" b="true" sz="941">
                <a:solidFill>
                  <a:srgbClr val="1D3557"/>
                </a:solidFill>
                <a:latin typeface="Arial Bold"/>
                <a:ea typeface="Arial Bold"/>
                <a:cs typeface="Arial Bold"/>
                <a:sym typeface="Arial Bold"/>
              </a:rPr>
              <a:t>menu(): void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48864" y="6465891"/>
            <a:ext cx="404082" cy="13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"/>
              </a:lnSpc>
            </a:pPr>
            <a:r>
              <a:rPr lang="en-US" sz="8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68794" y="6585492"/>
            <a:ext cx="404082" cy="13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"/>
              </a:lnSpc>
            </a:pPr>
            <a:r>
              <a:rPr lang="en-US" sz="8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Extends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96876" y="3437339"/>
            <a:ext cx="6602976" cy="403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4"/>
              </a:lnSpc>
            </a:pPr>
            <a:r>
              <a:rPr lang="en-US" sz="5377" spc="-510" b="true">
                <a:solidFill>
                  <a:srgbClr val="1D1D1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Gồm các class :</a:t>
            </a:r>
          </a:p>
          <a:p>
            <a:pPr algn="l" marL="1161093" indent="-580546" lvl="1">
              <a:lnSpc>
                <a:spcPts val="5324"/>
              </a:lnSpc>
              <a:buFont typeface="Arial"/>
              <a:buChar char="•"/>
            </a:pPr>
            <a:r>
              <a:rPr lang="en-US" sz="5377" spc="-51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Laptop</a:t>
            </a:r>
          </a:p>
          <a:p>
            <a:pPr algn="l" marL="1161093" indent="-580546" lvl="1">
              <a:lnSpc>
                <a:spcPts val="5324"/>
              </a:lnSpc>
              <a:buFont typeface="Arial"/>
              <a:buChar char="•"/>
            </a:pPr>
            <a:r>
              <a:rPr lang="en-US" sz="5377" spc="-51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KhoLaptop</a:t>
            </a:r>
          </a:p>
          <a:p>
            <a:pPr algn="l" marL="1161093" indent="-580546" lvl="1">
              <a:lnSpc>
                <a:spcPts val="5324"/>
              </a:lnSpc>
              <a:buFont typeface="Arial"/>
              <a:buChar char="•"/>
            </a:pPr>
            <a:r>
              <a:rPr lang="en-US" sz="5377" spc="-51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5377" spc="-51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hapKho</a:t>
            </a:r>
          </a:p>
          <a:p>
            <a:pPr algn="l" marL="1161093" indent="-580546" lvl="1">
              <a:lnSpc>
                <a:spcPts val="5324"/>
              </a:lnSpc>
              <a:buFont typeface="Arial"/>
              <a:buChar char="•"/>
            </a:pPr>
            <a:r>
              <a:rPr lang="en-US" sz="5377" spc="-51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-US" sz="5377" spc="-51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uatKho</a:t>
            </a:r>
          </a:p>
          <a:p>
            <a:pPr algn="l" marL="1161093" indent="-580546" lvl="1">
              <a:lnSpc>
                <a:spcPts val="5324"/>
              </a:lnSpc>
              <a:buFont typeface="Arial"/>
              <a:buChar char="•"/>
            </a:pPr>
            <a:r>
              <a:rPr lang="en-US" sz="5377" spc="-510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rPr>
              <a:t>Giaodich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1551" y="-875243"/>
            <a:ext cx="4447802" cy="4447802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5571936" y="-2127956"/>
            <a:ext cx="14903184" cy="6313313"/>
          </a:xfrm>
          <a:prstGeom prst="rect">
            <a:avLst/>
          </a:prstGeom>
          <a:solidFill>
            <a:srgbClr val="7691B9"/>
          </a:solidFill>
        </p:spPr>
      </p:sp>
      <p:sp>
        <p:nvSpPr>
          <p:cNvPr name="AutoShape 5" id="5"/>
          <p:cNvSpPr/>
          <p:nvPr/>
        </p:nvSpPr>
        <p:spPr>
          <a:xfrm rot="0">
            <a:off x="-1013313" y="2946181"/>
            <a:ext cx="24139031" cy="7650357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5846922" y="9258300"/>
            <a:ext cx="10908417" cy="331614"/>
            <a:chOff x="0" y="0"/>
            <a:chExt cx="14544557" cy="442152"/>
          </a:xfrm>
        </p:grpSpPr>
        <p:sp>
          <p:nvSpPr>
            <p:cNvPr name="AutoShape 7" id="7"/>
            <p:cNvSpPr/>
            <p:nvPr/>
          </p:nvSpPr>
          <p:spPr>
            <a:xfrm rot="0">
              <a:off x="0" y="192386"/>
              <a:ext cx="14544557" cy="0"/>
            </a:xfrm>
            <a:prstGeom prst="line">
              <a:avLst/>
            </a:prstGeom>
            <a:ln cap="rnd" w="25400">
              <a:solidFill>
                <a:srgbClr val="C7D0D8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68610" cy="442152"/>
            </a:xfrm>
            <a:custGeom>
              <a:avLst/>
              <a:gdLst/>
              <a:ahLst/>
              <a:cxnLst/>
              <a:rect r="r" b="b" t="t" l="l"/>
              <a:pathLst>
                <a:path h="442152" w="1768610">
                  <a:moveTo>
                    <a:pt x="0" y="0"/>
                  </a:moveTo>
                  <a:lnTo>
                    <a:pt x="1768610" y="0"/>
                  </a:lnTo>
                  <a:lnTo>
                    <a:pt x="1768610" y="442152"/>
                  </a:lnTo>
                  <a:lnTo>
                    <a:pt x="0" y="44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059015" y="7026850"/>
            <a:ext cx="210915" cy="21091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89A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358954" y="7026850"/>
            <a:ext cx="210915" cy="21091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689A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03070" y="1000125"/>
            <a:ext cx="4686361" cy="99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6414" b="true">
                <a:solidFill>
                  <a:srgbClr val="7689A5"/>
                </a:solidFill>
                <a:latin typeface="Heading Now 61-68 Bold"/>
                <a:ea typeface="Heading Now 61-68 Bold"/>
                <a:cs typeface="Heading Now 61-68 Bold"/>
                <a:sym typeface="Heading Now 61-68 Bold"/>
              </a:rPr>
              <a:t>PHÂN CÔNG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52097" y="6991709"/>
            <a:ext cx="2952463" cy="33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b="true" sz="2625" spc="-249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FIRST REASON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58919" y="6991709"/>
            <a:ext cx="3300381" cy="33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b="true" sz="2625" spc="-249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SECOND REASON</a:t>
            </a:r>
          </a:p>
        </p:txBody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5846922" y="675898"/>
          <a:ext cx="11996937" cy="7534652"/>
        </p:xfrm>
        <a:graphic>
          <a:graphicData uri="http://schemas.openxmlformats.org/drawingml/2006/table">
            <a:tbl>
              <a:tblPr/>
              <a:tblGrid>
                <a:gridCol w="1999489"/>
                <a:gridCol w="1999489"/>
                <a:gridCol w="1999489"/>
                <a:gridCol w="1999489"/>
                <a:gridCol w="1999489"/>
                <a:gridCol w="1999489"/>
              </a:tblGrid>
              <a:tr h="980016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r>
                        <a:rPr lang="en-US" sz="19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CÔNG VIỆC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r>
                        <a:rPr lang="en-US" sz="19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CÔNG VIỆC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067"/>
                        </a:lnSpc>
                        <a:defRPr/>
                      </a:pPr>
                      <a:r>
                        <a:rPr lang="en-US" sz="2191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Nguyễn Mạnh Quân 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067"/>
                        </a:lnSpc>
                        <a:defRPr/>
                      </a:pPr>
                      <a:r>
                        <a:rPr lang="en-US" sz="2191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Nguyễn Mạnh Quân 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067"/>
                        </a:lnSpc>
                        <a:defRPr/>
                      </a:pPr>
                      <a:r>
                        <a:rPr lang="en-US" sz="2191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Trần Anh Nhẫn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067"/>
                        </a:lnSpc>
                        <a:defRPr/>
                      </a:pPr>
                      <a:r>
                        <a:rPr lang="en-US" sz="2191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Trần Anh Nhẫn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97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r>
                        <a:rPr lang="en-US" sz="1977">
                          <a:solidFill>
                            <a:srgbClr val="FFFFFF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TÌM HIỂU DỰ ÁN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5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3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3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2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2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97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r>
                        <a:rPr lang="en-US" sz="1977">
                          <a:solidFill>
                            <a:srgbClr val="FFFFFF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THIẾT KẾ, NỘI DUNG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20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11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11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9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9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35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r>
                        <a:rPr lang="en-US" sz="1977">
                          <a:solidFill>
                            <a:srgbClr val="FFFFFF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LẬP TRÌNH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45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24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24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21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21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58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r>
                        <a:rPr lang="en-US" sz="1977">
                          <a:solidFill>
                            <a:srgbClr val="FFFFFF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KIỂM TRA, CHỈNH SỬA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15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8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8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7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7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58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r>
                        <a:rPr lang="en-US" sz="1977">
                          <a:solidFill>
                            <a:srgbClr val="FFFFFF"/>
                          </a:solidFill>
                          <a:latin typeface="Be Vietnam"/>
                          <a:ea typeface="Be Vietnam"/>
                          <a:cs typeface="Be Vietnam"/>
                          <a:sym typeface="Be Vietnam"/>
                        </a:rPr>
                        <a:t>SLIDE,WORD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15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7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7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8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67"/>
                        </a:lnSpc>
                        <a:defRPr/>
                      </a:pPr>
                      <a:r>
                        <a:rPr lang="en-US" sz="3477" b="true">
                          <a:solidFill>
                            <a:srgbClr val="FFFFFF"/>
                          </a:solidFill>
                          <a:latin typeface="Be Vietnam Ultra-Bold"/>
                          <a:ea typeface="Be Vietnam Ultra-Bold"/>
                          <a:cs typeface="Be Vietnam Ultra-Bold"/>
                          <a:sym typeface="Be Vietnam Ultra-Bold"/>
                        </a:rPr>
                        <a:t>8</a:t>
                      </a:r>
                      <a:endParaRPr lang="en-US" sz="1100"/>
                    </a:p>
                  </a:txBody>
                  <a:tcPr marL="209242" marR="209242" marT="209242" marB="209242" anchor="ctr">
                    <a:lnL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1426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7" id="17"/>
          <p:cNvGrpSpPr/>
          <p:nvPr/>
        </p:nvGrpSpPr>
        <p:grpSpPr>
          <a:xfrm rot="0">
            <a:off x="-1226309" y="1930347"/>
            <a:ext cx="2255009" cy="2255009"/>
            <a:chOff x="0" y="0"/>
            <a:chExt cx="3006679" cy="300667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006679" cy="3006679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C647A"/>
              </a:soli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56713" y="391048"/>
              <a:ext cx="2493253" cy="2224584"/>
            </a:xfrm>
            <a:custGeom>
              <a:avLst/>
              <a:gdLst/>
              <a:ahLst/>
              <a:cxnLst/>
              <a:rect r="r" b="b" t="t" l="l"/>
              <a:pathLst>
                <a:path h="2224584" w="2493253">
                  <a:moveTo>
                    <a:pt x="0" y="0"/>
                  </a:moveTo>
                  <a:lnTo>
                    <a:pt x="2493253" y="0"/>
                  </a:lnTo>
                  <a:lnTo>
                    <a:pt x="2493253" y="2224583"/>
                  </a:lnTo>
                  <a:lnTo>
                    <a:pt x="0" y="2224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0" y="6172200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3997121"/>
            <a:ext cx="4260731" cy="4983311"/>
          </a:xfrm>
          <a:custGeom>
            <a:avLst/>
            <a:gdLst/>
            <a:ahLst/>
            <a:cxnLst/>
            <a:rect r="r" b="b" t="t" l="l"/>
            <a:pathLst>
              <a:path h="4983311" w="4260731">
                <a:moveTo>
                  <a:pt x="0" y="0"/>
                </a:moveTo>
                <a:lnTo>
                  <a:pt x="4260731" y="0"/>
                </a:lnTo>
                <a:lnTo>
                  <a:pt x="4260731" y="4983311"/>
                </a:lnTo>
                <a:lnTo>
                  <a:pt x="0" y="4983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366103" y="8801704"/>
            <a:ext cx="24139031" cy="2498905"/>
          </a:xfrm>
          <a:prstGeom prst="rect">
            <a:avLst/>
          </a:prstGeom>
          <a:solidFill>
            <a:srgbClr val="7689A5"/>
          </a:solidFill>
        </p:spPr>
      </p:sp>
      <p:sp>
        <p:nvSpPr>
          <p:cNvPr name="AutoShape 3" id="3"/>
          <p:cNvSpPr/>
          <p:nvPr/>
        </p:nvSpPr>
        <p:spPr>
          <a:xfrm>
            <a:off x="3689791" y="9267825"/>
            <a:ext cx="10908417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61573" y="49930"/>
            <a:ext cx="3834779" cy="10287000"/>
            <a:chOff x="0" y="0"/>
            <a:chExt cx="5113038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39816" t="0" r="35346" b="0"/>
            <a:stretch>
              <a:fillRect/>
            </a:stretch>
          </p:blipFill>
          <p:spPr>
            <a:xfrm flipH="false" flipV="false">
              <a:off x="0" y="0"/>
              <a:ext cx="5113038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885253" y="-3204625"/>
            <a:ext cx="5246370" cy="524637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44563" y="1347838"/>
            <a:ext cx="6769789" cy="109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3"/>
              </a:lnSpc>
            </a:pPr>
            <a:r>
              <a:rPr lang="en-US" b="true" sz="8327" spc="-791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82880" y="4013420"/>
            <a:ext cx="2897055" cy="88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b="true" sz="3477" spc="-330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TỐI ƯU HÓA QUY TRÌNH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47701" y="4013420"/>
            <a:ext cx="2897055" cy="88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b="true" sz="3477" spc="-330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LƯU TRỮ VÀ KHÔI PHỤC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13356" y="4013420"/>
            <a:ext cx="3222258" cy="88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b="true" sz="3477" spc="-330">
                <a:solidFill>
                  <a:srgbClr val="7689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ĐỘ CHÍNH XÁC VÀ HIỆU NĂNG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82880" y="5193089"/>
            <a:ext cx="3420420" cy="170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7"/>
              </a:lnSpc>
            </a:pPr>
            <a:r>
              <a:rPr lang="en-US" sz="2799" spc="-12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Các thao tác như nhập, xuất, tra cứu và dọn kho được xử lý qua menu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47701" y="5193089"/>
            <a:ext cx="3304456" cy="12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7"/>
              </a:lnSpc>
            </a:pPr>
            <a:r>
              <a:rPr lang="en-US" sz="2799" spc="-12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Dữ liệu và lịch sử giao dịch được lưu vào file text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13356" y="5193089"/>
            <a:ext cx="3711858" cy="1701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7"/>
              </a:lnSpc>
            </a:pPr>
            <a:r>
              <a:rPr lang="en-US" sz="2799" spc="-12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Kiểm tra điều kiện khi nhập liệu</a:t>
            </a:r>
          </a:p>
          <a:p>
            <a:pPr algn="just">
              <a:lnSpc>
                <a:spcPts val="3387"/>
              </a:lnSpc>
            </a:pPr>
            <a:r>
              <a:rPr lang="en-US" sz="2799" spc="-123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Sử dụng cấu trúc tối ưu giúp xử lý nhanh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653988" y="-4821969"/>
            <a:ext cx="22909020" cy="7824204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7019306" y="-790985"/>
            <a:ext cx="2537389" cy="253738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647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00522" y="862893"/>
            <a:ext cx="10908417" cy="331614"/>
            <a:chOff x="0" y="0"/>
            <a:chExt cx="14544557" cy="442152"/>
          </a:xfrm>
        </p:grpSpPr>
        <p:sp>
          <p:nvSpPr>
            <p:cNvPr name="AutoShape 6" id="6"/>
            <p:cNvSpPr/>
            <p:nvPr/>
          </p:nvSpPr>
          <p:spPr>
            <a:xfrm rot="0">
              <a:off x="0" y="192386"/>
              <a:ext cx="14544557" cy="0"/>
            </a:xfrm>
            <a:prstGeom prst="line">
              <a:avLst/>
            </a:prstGeom>
            <a:ln cap="rnd" w="25400">
              <a:solidFill>
                <a:srgbClr val="4C647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8610" cy="442152"/>
            </a:xfrm>
            <a:custGeom>
              <a:avLst/>
              <a:gdLst/>
              <a:ahLst/>
              <a:cxnLst/>
              <a:rect r="r" b="b" t="t" l="l"/>
              <a:pathLst>
                <a:path h="442152" w="1768610">
                  <a:moveTo>
                    <a:pt x="0" y="0"/>
                  </a:moveTo>
                  <a:lnTo>
                    <a:pt x="1768610" y="0"/>
                  </a:lnTo>
                  <a:lnTo>
                    <a:pt x="1768610" y="442152"/>
                  </a:lnTo>
                  <a:lnTo>
                    <a:pt x="0" y="44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94485" y="8001557"/>
            <a:ext cx="5246370" cy="524637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78838" y="2685764"/>
            <a:ext cx="5509308" cy="4108797"/>
          </a:xfrm>
          <a:custGeom>
            <a:avLst/>
            <a:gdLst/>
            <a:ahLst/>
            <a:cxnLst/>
            <a:rect r="r" b="b" t="t" l="l"/>
            <a:pathLst>
              <a:path h="4108797" w="5509308">
                <a:moveTo>
                  <a:pt x="0" y="0"/>
                </a:moveTo>
                <a:lnTo>
                  <a:pt x="5509309" y="0"/>
                </a:lnTo>
                <a:lnTo>
                  <a:pt x="5509309" y="4108798"/>
                </a:lnTo>
                <a:lnTo>
                  <a:pt x="0" y="410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69272" y="2369293"/>
            <a:ext cx="4969161" cy="4741739"/>
          </a:xfrm>
          <a:custGeom>
            <a:avLst/>
            <a:gdLst/>
            <a:ahLst/>
            <a:cxnLst/>
            <a:rect r="r" b="b" t="t" l="l"/>
            <a:pathLst>
              <a:path h="4741739" w="4969161">
                <a:moveTo>
                  <a:pt x="0" y="0"/>
                </a:moveTo>
                <a:lnTo>
                  <a:pt x="4969160" y="0"/>
                </a:lnTo>
                <a:lnTo>
                  <a:pt x="4969160" y="4741740"/>
                </a:lnTo>
                <a:lnTo>
                  <a:pt x="0" y="474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21198" y="1414251"/>
            <a:ext cx="4666802" cy="7284765"/>
          </a:xfrm>
          <a:custGeom>
            <a:avLst/>
            <a:gdLst/>
            <a:ahLst/>
            <a:cxnLst/>
            <a:rect r="r" b="b" t="t" l="l"/>
            <a:pathLst>
              <a:path h="7284765" w="4666802">
                <a:moveTo>
                  <a:pt x="0" y="0"/>
                </a:moveTo>
                <a:lnTo>
                  <a:pt x="4666802" y="0"/>
                </a:lnTo>
                <a:lnTo>
                  <a:pt x="4666802" y="7284765"/>
                </a:lnTo>
                <a:lnTo>
                  <a:pt x="0" y="7284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700016">
            <a:off x="-2143756" y="8704338"/>
            <a:ext cx="7315200" cy="2380765"/>
          </a:xfrm>
          <a:custGeom>
            <a:avLst/>
            <a:gdLst/>
            <a:ahLst/>
            <a:cxnLst/>
            <a:rect r="r" b="b" t="t" l="l"/>
            <a:pathLst>
              <a:path h="2380765" w="7315200">
                <a:moveTo>
                  <a:pt x="0" y="0"/>
                </a:moveTo>
                <a:lnTo>
                  <a:pt x="7315200" y="0"/>
                </a:lnTo>
                <a:lnTo>
                  <a:pt x="7315200" y="2380765"/>
                </a:lnTo>
                <a:lnTo>
                  <a:pt x="0" y="2380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7198" y="620585"/>
            <a:ext cx="9842047" cy="186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4"/>
              </a:lnSpc>
            </a:pPr>
            <a:r>
              <a:rPr lang="en-US" b="true" sz="7307" spc="-6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HÌNH ẢNH MINH CHỨNG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0226" y="7111033"/>
            <a:ext cx="4135395" cy="57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7"/>
              </a:lnSpc>
            </a:pPr>
            <a:r>
              <a:rPr lang="en-US" sz="3799" spc="-167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menu console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86154" y="7497609"/>
            <a:ext cx="4135395" cy="57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7"/>
              </a:lnSpc>
            </a:pPr>
            <a:r>
              <a:rPr lang="en-US" sz="3799" spc="-167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Nhập kho laptop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86901" y="9258300"/>
            <a:ext cx="4135395" cy="57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7"/>
              </a:lnSpc>
            </a:pPr>
            <a:r>
              <a:rPr lang="en-US" sz="3799" spc="-167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Thông tin laptop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653988" y="-4821969"/>
            <a:ext cx="22909020" cy="7824204"/>
          </a:xfrm>
          <a:prstGeom prst="rect">
            <a:avLst/>
          </a:prstGeom>
          <a:solidFill>
            <a:srgbClr val="7689A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7019306" y="-790985"/>
            <a:ext cx="2537389" cy="253738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647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00522" y="862893"/>
            <a:ext cx="10908417" cy="331614"/>
            <a:chOff x="0" y="0"/>
            <a:chExt cx="14544557" cy="442152"/>
          </a:xfrm>
        </p:grpSpPr>
        <p:sp>
          <p:nvSpPr>
            <p:cNvPr name="AutoShape 6" id="6"/>
            <p:cNvSpPr/>
            <p:nvPr/>
          </p:nvSpPr>
          <p:spPr>
            <a:xfrm rot="0">
              <a:off x="0" y="192386"/>
              <a:ext cx="14544557" cy="0"/>
            </a:xfrm>
            <a:prstGeom prst="line">
              <a:avLst/>
            </a:prstGeom>
            <a:ln cap="rnd" w="25400">
              <a:solidFill>
                <a:srgbClr val="4C647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8610" cy="442152"/>
            </a:xfrm>
            <a:custGeom>
              <a:avLst/>
              <a:gdLst/>
              <a:ahLst/>
              <a:cxnLst/>
              <a:rect r="r" b="b" t="t" l="l"/>
              <a:pathLst>
                <a:path h="442152" w="1768610">
                  <a:moveTo>
                    <a:pt x="0" y="0"/>
                  </a:moveTo>
                  <a:lnTo>
                    <a:pt x="1768610" y="0"/>
                  </a:lnTo>
                  <a:lnTo>
                    <a:pt x="1768610" y="442152"/>
                  </a:lnTo>
                  <a:lnTo>
                    <a:pt x="0" y="442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94485" y="8001557"/>
            <a:ext cx="5246370" cy="524637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>
                <a:alpha val="29804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1700016">
            <a:off x="-2143756" y="8704338"/>
            <a:ext cx="7315200" cy="2380765"/>
          </a:xfrm>
          <a:custGeom>
            <a:avLst/>
            <a:gdLst/>
            <a:ahLst/>
            <a:cxnLst/>
            <a:rect r="r" b="b" t="t" l="l"/>
            <a:pathLst>
              <a:path h="2380765" w="7315200">
                <a:moveTo>
                  <a:pt x="0" y="0"/>
                </a:moveTo>
                <a:lnTo>
                  <a:pt x="7315200" y="0"/>
                </a:lnTo>
                <a:lnTo>
                  <a:pt x="7315200" y="2380765"/>
                </a:lnTo>
                <a:lnTo>
                  <a:pt x="0" y="2380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6468" y="4029071"/>
            <a:ext cx="4919624" cy="1634080"/>
          </a:xfrm>
          <a:custGeom>
            <a:avLst/>
            <a:gdLst/>
            <a:ahLst/>
            <a:cxnLst/>
            <a:rect r="r" b="b" t="t" l="l"/>
            <a:pathLst>
              <a:path h="1634080" w="4919624">
                <a:moveTo>
                  <a:pt x="0" y="0"/>
                </a:moveTo>
                <a:lnTo>
                  <a:pt x="4919624" y="0"/>
                </a:lnTo>
                <a:lnTo>
                  <a:pt x="4919624" y="1634080"/>
                </a:lnTo>
                <a:lnTo>
                  <a:pt x="0" y="1634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77318" y="3670748"/>
            <a:ext cx="4446255" cy="2945504"/>
          </a:xfrm>
          <a:custGeom>
            <a:avLst/>
            <a:gdLst/>
            <a:ahLst/>
            <a:cxnLst/>
            <a:rect r="r" b="b" t="t" l="l"/>
            <a:pathLst>
              <a:path h="2945504" w="4446255">
                <a:moveTo>
                  <a:pt x="0" y="0"/>
                </a:moveTo>
                <a:lnTo>
                  <a:pt x="4446255" y="0"/>
                </a:lnTo>
                <a:lnTo>
                  <a:pt x="4446255" y="2945504"/>
                </a:lnTo>
                <a:lnTo>
                  <a:pt x="0" y="2945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98221" y="7283002"/>
            <a:ext cx="6858994" cy="853423"/>
          </a:xfrm>
          <a:custGeom>
            <a:avLst/>
            <a:gdLst/>
            <a:ahLst/>
            <a:cxnLst/>
            <a:rect r="r" b="b" t="t" l="l"/>
            <a:pathLst>
              <a:path h="853423" w="6858994">
                <a:moveTo>
                  <a:pt x="0" y="0"/>
                </a:moveTo>
                <a:lnTo>
                  <a:pt x="6858994" y="0"/>
                </a:lnTo>
                <a:lnTo>
                  <a:pt x="6858994" y="853423"/>
                </a:lnTo>
                <a:lnTo>
                  <a:pt x="0" y="853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7198" y="620585"/>
            <a:ext cx="9842047" cy="186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4"/>
              </a:lnSpc>
            </a:pPr>
            <a:r>
              <a:rPr lang="en-US" b="true" sz="7307" spc="-6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HÌNH ẢNH MINH CHỨNG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2751" y="5663151"/>
            <a:ext cx="4135395" cy="115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7"/>
              </a:lnSpc>
            </a:pPr>
          </a:p>
          <a:p>
            <a:pPr algn="just">
              <a:lnSpc>
                <a:spcPts val="4597"/>
              </a:lnSpc>
            </a:pPr>
            <a:r>
              <a:rPr lang="en-US" sz="3799" spc="-167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Xuất kho laptop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77318" y="7283002"/>
            <a:ext cx="4135395" cy="57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7"/>
              </a:lnSpc>
            </a:pPr>
            <a:r>
              <a:rPr lang="en-US" sz="3799" spc="-167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Tìm kiếm laptop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7257" y="8476622"/>
            <a:ext cx="4135395" cy="57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7"/>
              </a:lnSpc>
            </a:pPr>
            <a:r>
              <a:rPr lang="en-US" sz="3799" spc="-167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Lịch sử giao dịch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DAGqnxmaDX4</dc:identifier>
  <dcterms:modified xsi:type="dcterms:W3CDTF">2011-08-01T06:04:30Z</dcterms:modified>
  <cp:revision>1</cp:revision>
  <dc:title>Blue White Professional Company Presentation</dc:title>
</cp:coreProperties>
</file>